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E0F1-43A4-DB76-E359-241557A1A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2EAEE90-BE22-D7BB-F340-EBAFFF579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226F41-B8BE-0BCF-1EE5-ACC6D4B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DFB8C7-C234-FA05-7394-617FBBE5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9D2914-4D84-097A-C7ED-6CBEBAF1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90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D2DBA-3A2E-1F3D-F811-750C9068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20F3FC-E4E6-91C6-AE57-34CB3D300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C6A4E4-C704-B75D-00C1-F99EF3BC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D98578-0EBD-4107-F4FC-CB57A63D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A24655-3AE9-5740-B2A8-CD553EA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03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2844177-2894-D063-DA6B-9BB8DABAF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C046EBB-D64B-EF6B-E76B-1DEDF48B0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D88F74-5E8B-2923-42A7-147A2862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4BF383-83C2-9446-D022-5D5AAA02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7E7B56-C41E-85A9-A06E-AF57A638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3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A6249-494E-C924-655B-28800AD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8E5C94-8EC8-9740-B655-CD5F9026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B28C6-49CC-756E-1E59-727581AB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57D91A-51E5-E969-9FF3-DE4A9F0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5000E0-F240-CC01-E6E6-0DBD49A5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93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93EBA5-8DDC-EFFF-1351-AEC56163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EE214C-9B94-4C65-CAE2-132AFB47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C701C-408F-3C78-3CB1-4A622FB2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04EEE-A6D1-A8B9-2D1A-A3A6119E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041166-16F5-19F2-BA79-6FDB4E92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5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2B6D2-0DAB-CDC5-CC82-9223FC73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164C4A-4C24-220D-C25E-2224946F6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76C2081-42C3-5A23-07D5-FF02CB25F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ABCA15-7AE1-D105-8AD9-AFFB3379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BAAEDB-8717-76B3-C796-4B6A7DE2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3AB1F2-C729-6B78-9EAC-14DEF943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01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357FB-72B7-9A48-99FB-1002F8F0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5E4E4-1DFD-CBE3-1952-D464C3649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2F81D3-6F8E-CAF0-9D53-CD20F7A2C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98F52F-C399-E8E8-9C9B-16A825423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8EF3FB5-5F27-E5B5-888C-58E54348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459E441-115D-0775-0CA3-CD7A3B6A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91347EE-E5AB-9664-EDB2-ADCA7E40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AED0C5-E39B-9AB6-AA6B-F9A23A12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CE4C74-887A-5ABB-EE95-CDF63B29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569EDB3-8F2C-25D4-BA27-D1F75D55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511761D-50D0-8A71-465A-DD1B3CC1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09F863-A49E-B2C3-4B8E-95B16A38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05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402C45C-F98E-00FC-332A-491AED02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515F4BF-ED34-82AE-F3E5-11816697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E93D13-A86C-A9E2-CB06-2EB696F7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20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315A55-A95E-3FEB-1DFF-77A7C03D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41BB6A-E635-5FED-7856-A8554A7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F9D8FA-DF36-27C7-FCED-72D763233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DACFFF8-2F8D-4C1B-CB16-1E73FC38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F15240-4D06-2552-A3C4-C8DBA3D3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3F67E9-96E6-A3FB-7497-2EB6B550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0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4471CB-E1D8-595F-D6EF-CEB580BD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85446D-36FE-D0B8-7646-EC171F2FA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3F0C01-B6B6-8F89-4DCB-379161CEE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253DE89-8ADC-152A-6F26-8490F5E1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958071-4418-E00B-3AAA-2A66E59D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80D32A-197C-6544-F585-AD9941AE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2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304E6A-44AA-8701-87E1-D86F4472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00636B-809C-9C31-2700-D79716D3F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39EF64-C4C7-9CE3-7579-E0DCBC82F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45E913-6D48-7DD6-B112-55FD5FB1F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032DFB-37DB-3186-E135-1BFAFD10E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69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7431E4-C725-2133-682A-35670103F7C7}"/>
              </a:ext>
            </a:extLst>
          </p:cNvPr>
          <p:cNvSpPr txBox="1"/>
          <p:nvPr/>
        </p:nvSpPr>
        <p:spPr>
          <a:xfrm>
            <a:off x="2705488" y="109317"/>
            <a:ext cx="6781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SPACE BOUNCE(</a:t>
            </a:r>
            <a:r>
              <a:rPr kumimoji="1" lang="ja-JP" altLang="en-US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仮</a:t>
            </a:r>
            <a:r>
              <a:rPr kumimoji="1" lang="en-US" altLang="ja-JP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)</a:t>
            </a:r>
            <a:endParaRPr kumimoji="1" lang="ja-JP" altLang="en-US" sz="4400" dirty="0">
              <a:effectLst>
                <a:glow rad="330200">
                  <a:schemeClr val="bg1">
                    <a:alpha val="78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1C0E5A5-D1B2-D370-62D0-F8219548C5A5}"/>
              </a:ext>
            </a:extLst>
          </p:cNvPr>
          <p:cNvGrpSpPr/>
          <p:nvPr/>
        </p:nvGrpSpPr>
        <p:grpSpPr>
          <a:xfrm>
            <a:off x="321571" y="856246"/>
            <a:ext cx="11575461" cy="3052039"/>
            <a:chOff x="321571" y="683526"/>
            <a:chExt cx="11575461" cy="3052039"/>
          </a:xfrm>
        </p:grpSpPr>
        <p:sp>
          <p:nvSpPr>
            <p:cNvPr id="8" name="フローチャート: 処理 7">
              <a:extLst>
                <a:ext uri="{FF2B5EF4-FFF2-40B4-BE49-F238E27FC236}">
                  <a16:creationId xmlns:a16="http://schemas.microsoft.com/office/drawing/2014/main" id="{70F3286F-3F0D-B2CB-76D9-9786C4C3BDDF}"/>
                </a:ext>
              </a:extLst>
            </p:cNvPr>
            <p:cNvSpPr/>
            <p:nvPr/>
          </p:nvSpPr>
          <p:spPr>
            <a:xfrm>
              <a:off x="471948" y="1261242"/>
              <a:ext cx="11425084" cy="2374049"/>
            </a:xfrm>
            <a:prstGeom prst="flowChartProcess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835F5CD-8A70-EB4A-1456-54D5CEC183F4}"/>
                </a:ext>
              </a:extLst>
            </p:cNvPr>
            <p:cNvSpPr txBox="1"/>
            <p:nvPr/>
          </p:nvSpPr>
          <p:spPr>
            <a:xfrm>
              <a:off x="674006" y="1704240"/>
              <a:ext cx="1102096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000" dirty="0">
                  <a:ln w="38100">
                    <a:noFill/>
                  </a:ln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不安定な空間で</a:t>
              </a:r>
              <a:endParaRPr lang="en-US" altLang="ja-JP" sz="6000" dirty="0">
                <a:ln w="38100">
                  <a:noFill/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  <a:p>
              <a:r>
                <a:rPr kumimoji="1" lang="ja-JP" altLang="en-US" sz="6600" dirty="0">
                  <a:ln w="38100">
                    <a:noFill/>
                  </a:ln>
                  <a:solidFill>
                    <a:srgbClr val="FF0000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　　　　　　反動サバイバル</a:t>
              </a:r>
              <a:endParaRPr kumimoji="1" lang="ja-JP" altLang="en-US" sz="4000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7" name="フローチャート: 代替処理 6">
              <a:extLst>
                <a:ext uri="{FF2B5EF4-FFF2-40B4-BE49-F238E27FC236}">
                  <a16:creationId xmlns:a16="http://schemas.microsoft.com/office/drawing/2014/main" id="{5E5A72A3-D8E6-F049-D4C3-5CA99D03C8D5}"/>
                </a:ext>
              </a:extLst>
            </p:cNvPr>
            <p:cNvSpPr/>
            <p:nvPr/>
          </p:nvSpPr>
          <p:spPr>
            <a:xfrm>
              <a:off x="321571" y="683526"/>
              <a:ext cx="3555947" cy="954206"/>
            </a:xfrm>
            <a:prstGeom prst="flowChartAlternateProcess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キャッチコピー</a:t>
              </a: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A332F5B-F2EE-314E-D90A-5C2A5FEFBF07}"/>
              </a:ext>
            </a:extLst>
          </p:cNvPr>
          <p:cNvGrpSpPr/>
          <p:nvPr/>
        </p:nvGrpSpPr>
        <p:grpSpPr>
          <a:xfrm>
            <a:off x="321571" y="3998564"/>
            <a:ext cx="11575461" cy="2617657"/>
            <a:chOff x="321571" y="3998564"/>
            <a:chExt cx="11575461" cy="2617657"/>
          </a:xfrm>
        </p:grpSpPr>
        <p:sp>
          <p:nvSpPr>
            <p:cNvPr id="10" name="フローチャート: 処理 9">
              <a:extLst>
                <a:ext uri="{FF2B5EF4-FFF2-40B4-BE49-F238E27FC236}">
                  <a16:creationId xmlns:a16="http://schemas.microsoft.com/office/drawing/2014/main" id="{3E8F21F7-BCFE-9C7A-3562-922613381318}"/>
                </a:ext>
              </a:extLst>
            </p:cNvPr>
            <p:cNvSpPr/>
            <p:nvPr/>
          </p:nvSpPr>
          <p:spPr>
            <a:xfrm>
              <a:off x="471948" y="4577292"/>
              <a:ext cx="11425084" cy="2038929"/>
            </a:xfrm>
            <a:prstGeom prst="flowChartProcess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ローチャート: 代替処理 8">
              <a:extLst>
                <a:ext uri="{FF2B5EF4-FFF2-40B4-BE49-F238E27FC236}">
                  <a16:creationId xmlns:a16="http://schemas.microsoft.com/office/drawing/2014/main" id="{87856FFD-CFB1-9731-1797-69FBAE3C8E56}"/>
                </a:ext>
              </a:extLst>
            </p:cNvPr>
            <p:cNvSpPr/>
            <p:nvPr/>
          </p:nvSpPr>
          <p:spPr>
            <a:xfrm>
              <a:off x="321571" y="3998564"/>
              <a:ext cx="6542215" cy="954206"/>
            </a:xfrm>
            <a:prstGeom prst="flowChartAlternateProcess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原作から</a:t>
              </a:r>
              <a:r>
                <a:rPr kumimoji="1" lang="ja-JP" altLang="en-US" sz="4000" dirty="0">
                  <a:solidFill>
                    <a:srgbClr val="FF0000"/>
                  </a:solidFill>
                  <a:effectLst/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パワーアップ</a:t>
              </a:r>
              <a:r>
                <a:rPr kumimoji="1"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した</a:t>
              </a:r>
              <a:r>
                <a:rPr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点</a:t>
              </a:r>
              <a:endParaRPr kumimoji="1"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E22DBF2-9205-8560-BB75-8F4BD44B0305}"/>
                </a:ext>
              </a:extLst>
            </p:cNvPr>
            <p:cNvSpPr txBox="1"/>
            <p:nvPr/>
          </p:nvSpPr>
          <p:spPr>
            <a:xfrm>
              <a:off x="471948" y="5114459"/>
              <a:ext cx="55499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・ステージが</a:t>
              </a:r>
              <a:r>
                <a:rPr kumimoji="1" lang="ja-JP" altLang="en-US" sz="4400" dirty="0">
                  <a:ln w="19050"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変化</a:t>
              </a:r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する</a:t>
              </a:r>
              <a:endParaRPr kumimoji="1" lang="en-US" altLang="ja-JP" sz="4400" dirty="0"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557578F-505B-AC39-2C22-492E211284BB}"/>
                </a:ext>
              </a:extLst>
            </p:cNvPr>
            <p:cNvSpPr txBox="1"/>
            <p:nvPr/>
          </p:nvSpPr>
          <p:spPr>
            <a:xfrm>
              <a:off x="6184489" y="5804255"/>
              <a:ext cx="51379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・</a:t>
              </a:r>
              <a:r>
                <a:rPr kumimoji="1" lang="ja-JP" altLang="en-US" sz="4400" dirty="0">
                  <a:ln w="19050"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多人数プレイ</a:t>
              </a:r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可能</a:t>
              </a:r>
              <a:endParaRPr kumimoji="1" lang="en-US" altLang="ja-JP" sz="4400" dirty="0"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1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楕円 85">
            <a:extLst>
              <a:ext uri="{FF2B5EF4-FFF2-40B4-BE49-F238E27FC236}">
                <a16:creationId xmlns:a16="http://schemas.microsoft.com/office/drawing/2014/main" id="{9EEF9FDE-F95E-BA7E-D555-1E618116D7F9}"/>
              </a:ext>
            </a:extLst>
          </p:cNvPr>
          <p:cNvSpPr/>
          <p:nvPr/>
        </p:nvSpPr>
        <p:spPr>
          <a:xfrm rot="8928299">
            <a:off x="10191910" y="5215329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sp>
        <p:nvSpPr>
          <p:cNvPr id="194" name="楕円 193">
            <a:extLst>
              <a:ext uri="{FF2B5EF4-FFF2-40B4-BE49-F238E27FC236}">
                <a16:creationId xmlns:a16="http://schemas.microsoft.com/office/drawing/2014/main" id="{586C97A1-FFFD-8E72-051F-CDD1212304C2}"/>
              </a:ext>
            </a:extLst>
          </p:cNvPr>
          <p:cNvSpPr/>
          <p:nvPr/>
        </p:nvSpPr>
        <p:spPr>
          <a:xfrm rot="10746600">
            <a:off x="7946828" y="685096"/>
            <a:ext cx="288000" cy="2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A7F17C5D-F60B-6567-3C17-37263FD4525E}"/>
              </a:ext>
            </a:extLst>
          </p:cNvPr>
          <p:cNvGrpSpPr/>
          <p:nvPr/>
        </p:nvGrpSpPr>
        <p:grpSpPr>
          <a:xfrm rot="2431556">
            <a:off x="566803" y="3513362"/>
            <a:ext cx="1152000" cy="1152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id="{673EF1B8-8558-3EDC-CBD5-D881BF4F148B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id="{9B16E41A-39C5-5675-F63B-33807F05866C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0168BA89-95D9-D72E-6D4A-5D67BA420729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BEEA975B-84EF-2D13-17A8-DF72ACEB3361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136FEB69-47A0-1445-EEFD-64BE89F7CDBC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楕円 36">
            <a:extLst>
              <a:ext uri="{FF2B5EF4-FFF2-40B4-BE49-F238E27FC236}">
                <a16:creationId xmlns:a16="http://schemas.microsoft.com/office/drawing/2014/main" id="{67BED974-21D3-B47D-CC7B-D601CACFF740}"/>
              </a:ext>
            </a:extLst>
          </p:cNvPr>
          <p:cNvSpPr/>
          <p:nvPr/>
        </p:nvSpPr>
        <p:spPr>
          <a:xfrm rot="21325740">
            <a:off x="3594949" y="3017940"/>
            <a:ext cx="540000" cy="54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1B165B2-136C-5601-E448-C34B4397B678}"/>
              </a:ext>
            </a:extLst>
          </p:cNvPr>
          <p:cNvSpPr txBox="1"/>
          <p:nvPr/>
        </p:nvSpPr>
        <p:spPr>
          <a:xfrm rot="409387">
            <a:off x="20217" y="5036543"/>
            <a:ext cx="750610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直接、弾を敵にぶつけても</a:t>
            </a:r>
            <a:endParaRPr lang="en-US" altLang="ja-JP" sz="32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少し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敵が跳ねる程度</a:t>
            </a:r>
            <a:r>
              <a:rPr lang="en-US" altLang="ja-JP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lang="en-US" altLang="ja-JP" sz="28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9A63983-9DAF-A0CC-AB84-809ACCE4C992}"/>
              </a:ext>
            </a:extLst>
          </p:cNvPr>
          <p:cNvSpPr txBox="1"/>
          <p:nvPr/>
        </p:nvSpPr>
        <p:spPr>
          <a:xfrm rot="21027928">
            <a:off x="4510079" y="3570072"/>
            <a:ext cx="2262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lang="en-US" altLang="ja-JP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4000" dirty="0">
              <a:effectLst>
                <a:glow rad="2794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A34476-7811-B5CB-7C1F-ADA46C0084BC}"/>
              </a:ext>
            </a:extLst>
          </p:cNvPr>
          <p:cNvSpPr txBox="1"/>
          <p:nvPr/>
        </p:nvSpPr>
        <p:spPr>
          <a:xfrm rot="21342234">
            <a:off x="6116464" y="4430887"/>
            <a:ext cx="5947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弾を撃った</a:t>
            </a:r>
            <a:r>
              <a:rPr lang="ja-JP" altLang="en-US" sz="40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反動</a:t>
            </a:r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r>
              <a:rPr lang="en-US" altLang="ja-JP" sz="4400" dirty="0">
                <a:solidFill>
                  <a:srgbClr val="FF0000"/>
                </a:solidFill>
                <a:effectLst>
                  <a:glow rad="381000">
                    <a:srgbClr val="FFFF00">
                      <a:alpha val="80000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ATTACK!!</a:t>
            </a:r>
            <a:endParaRPr kumimoji="1" lang="ja-JP" altLang="en-US" sz="2800" dirty="0">
              <a:solidFill>
                <a:srgbClr val="FF0000"/>
              </a:solidFill>
              <a:effectLst>
                <a:glow rad="381000">
                  <a:srgbClr val="FFFF00">
                    <a:alpha val="80000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CE4E2640-5539-3208-56A4-BB15E7714902}"/>
              </a:ext>
            </a:extLst>
          </p:cNvPr>
          <p:cNvSpPr txBox="1"/>
          <p:nvPr/>
        </p:nvSpPr>
        <p:spPr>
          <a:xfrm rot="21341003">
            <a:off x="7685797" y="5233825"/>
            <a:ext cx="4244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相手を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吹き飛ばせ</a:t>
            </a:r>
            <a:r>
              <a:rPr lang="en-US" altLang="ja-JP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A574EF34-4E3D-3E7A-8081-A91726D23652}"/>
              </a:ext>
            </a:extLst>
          </p:cNvPr>
          <p:cNvGrpSpPr/>
          <p:nvPr/>
        </p:nvGrpSpPr>
        <p:grpSpPr>
          <a:xfrm rot="13452843">
            <a:off x="9780252" y="4824541"/>
            <a:ext cx="1152000" cy="1152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AAD80001-4CAE-BEFE-9935-F7A3EC654796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F02EFEE7-1A1D-21BC-09A3-B1000069FEDD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5EDAF816-B59F-0419-7FF4-052546C637AA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A2816F9A-6B0C-8EE5-EFE1-A7AEA506CD1C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94" name="楕円 93">
              <a:extLst>
                <a:ext uri="{FF2B5EF4-FFF2-40B4-BE49-F238E27FC236}">
                  <a16:creationId xmlns:a16="http://schemas.microsoft.com/office/drawing/2014/main" id="{3FC9B9F7-5967-00DA-A103-A1FDC99786AC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A92C8269-FE9B-0BF7-CA45-892C0A503049}"/>
              </a:ext>
            </a:extLst>
          </p:cNvPr>
          <p:cNvGrpSpPr/>
          <p:nvPr/>
        </p:nvGrpSpPr>
        <p:grpSpPr>
          <a:xfrm rot="1966765">
            <a:off x="8553185" y="2950484"/>
            <a:ext cx="1086555" cy="991174"/>
            <a:chOff x="8792682" y="3060698"/>
            <a:chExt cx="740157" cy="700281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183" name="アーチ 182">
              <a:extLst>
                <a:ext uri="{FF2B5EF4-FFF2-40B4-BE49-F238E27FC236}">
                  <a16:creationId xmlns:a16="http://schemas.microsoft.com/office/drawing/2014/main" id="{7FCCC958-4E91-9202-E9C4-B5935D69FAEA}"/>
                </a:ext>
              </a:extLst>
            </p:cNvPr>
            <p:cNvSpPr/>
            <p:nvPr/>
          </p:nvSpPr>
          <p:spPr>
            <a:xfrm rot="883644">
              <a:off x="8792682" y="3145764"/>
              <a:ext cx="740157" cy="615215"/>
            </a:xfrm>
            <a:prstGeom prst="blockArc">
              <a:avLst>
                <a:gd name="adj1" fmla="val 14146155"/>
                <a:gd name="adj2" fmla="val 19873659"/>
                <a:gd name="adj3" fmla="val 967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0BDC4614-DAF3-E5A5-6B15-02EDFD550056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169777" y="3060698"/>
              <a:ext cx="35562" cy="2174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E36276D6-F895-43BA-82E6-30AAE0C4C162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282280" y="3110228"/>
              <a:ext cx="102735" cy="1915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6C96024-BA40-3625-5991-6C8C1DEBC269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358479" y="3227413"/>
              <a:ext cx="157423" cy="1298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97F2955F-7872-9B94-5FCA-4B3BBA9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1128">
            <a:off x="2391811" y="2510824"/>
            <a:ext cx="1288654" cy="966491"/>
          </a:xfrm>
          <a:prstGeom prst="rect">
            <a:avLst/>
          </a:prstGeom>
          <a:effectLst>
            <a:glow rad="254000">
              <a:schemeClr val="bg1">
                <a:alpha val="80000"/>
              </a:schemeClr>
            </a:glow>
          </a:effectLst>
        </p:spPr>
      </p:pic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5999584-61E5-560F-3984-3E910D3201FE}"/>
              </a:ext>
            </a:extLst>
          </p:cNvPr>
          <p:cNvGrpSpPr/>
          <p:nvPr/>
        </p:nvGrpSpPr>
        <p:grpSpPr>
          <a:xfrm>
            <a:off x="7326763" y="64131"/>
            <a:ext cx="1512000" cy="1512000"/>
            <a:chOff x="1575407" y="2817455"/>
            <a:chExt cx="2890684" cy="2884314"/>
          </a:xfrm>
          <a:effectLst>
            <a:glow rad="355600">
              <a:schemeClr val="bg1">
                <a:alpha val="88000"/>
              </a:schemeClr>
            </a:glow>
          </a:effectLst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0A9DCAD4-A336-C911-660B-0152614AB7D4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39" name="正方形/長方形 238">
              <a:extLst>
                <a:ext uri="{FF2B5EF4-FFF2-40B4-BE49-F238E27FC236}">
                  <a16:creationId xmlns:a16="http://schemas.microsoft.com/office/drawing/2014/main" id="{29751C6E-A5C0-317A-3981-232A1A2D57FF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:a16="http://schemas.microsoft.com/office/drawing/2014/main" id="{6C191154-3349-C183-43D6-C493F2E080D4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id="{9AD169CC-A741-E6CA-ED25-9E5544EFE7C5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1272B598-3DA9-0571-A58A-9E8D802D1EC7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D226BB97-19C1-F528-0917-A5AF3BBE7D34}"/>
              </a:ext>
            </a:extLst>
          </p:cNvPr>
          <p:cNvSpPr txBox="1"/>
          <p:nvPr/>
        </p:nvSpPr>
        <p:spPr>
          <a:xfrm>
            <a:off x="286756" y="737679"/>
            <a:ext cx="6877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1905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宇宙では</a:t>
            </a:r>
            <a:r>
              <a:rPr lang="ja-JP" altLang="en-US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自由に動けない</a:t>
            </a:r>
            <a:r>
              <a:rPr lang="en-US" altLang="ja-JP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ja-JP" altLang="en-US" sz="2400" dirty="0">
              <a:ln w="19050">
                <a:noFill/>
              </a:ln>
              <a:solidFill>
                <a:srgbClr val="FF0000"/>
              </a:solidFill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247A5BB9-ABE7-056E-CAB4-3B53D920BC58}"/>
              </a:ext>
            </a:extLst>
          </p:cNvPr>
          <p:cNvSpPr txBox="1"/>
          <p:nvPr/>
        </p:nvSpPr>
        <p:spPr>
          <a:xfrm>
            <a:off x="2053868" y="1506094"/>
            <a:ext cx="7423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弾を撃った</a:t>
            </a:r>
            <a:r>
              <a:rPr lang="ja-JP" altLang="en-US" sz="5400" dirty="0">
                <a:ln w="3810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反動</a:t>
            </a:r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で動くのだ</a:t>
            </a:r>
            <a:r>
              <a:rPr lang="en-US" altLang="ja-JP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2400" dirty="0">
              <a:ln w="28575">
                <a:noFill/>
              </a:ln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7F65FB5-718A-2BDC-0592-5B39C56A309A}"/>
              </a:ext>
            </a:extLst>
          </p:cNvPr>
          <p:cNvGrpSpPr/>
          <p:nvPr/>
        </p:nvGrpSpPr>
        <p:grpSpPr>
          <a:xfrm rot="20580411">
            <a:off x="3264103" y="2677118"/>
            <a:ext cx="1152000" cy="1152000"/>
            <a:chOff x="1575407" y="2817455"/>
            <a:chExt cx="2890684" cy="2884314"/>
          </a:xfrm>
          <a:effectLst>
            <a:glow rad="254000">
              <a:schemeClr val="bg1">
                <a:alpha val="90000"/>
              </a:schemeClr>
            </a:glow>
          </a:effectLst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72461BFC-2245-6F8B-2B88-279AD77B0DCA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A2B99A16-1992-EF1E-782B-95F3ABA86252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35826005-A41F-12A0-F2A5-635C0B6E6BBD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749E6077-7E9D-4485-8520-F89D039FAE28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E00ACA1B-6987-9A10-995E-0728D6B6F665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  <p:sp>
        <p:nvSpPr>
          <p:cNvPr id="181" name="星: 12 pt 180">
            <a:extLst>
              <a:ext uri="{FF2B5EF4-FFF2-40B4-BE49-F238E27FC236}">
                <a16:creationId xmlns:a16="http://schemas.microsoft.com/office/drawing/2014/main" id="{E71B7895-8BBF-2F1A-995C-A9B274D1BB0F}"/>
              </a:ext>
            </a:extLst>
          </p:cNvPr>
          <p:cNvSpPr/>
          <p:nvPr/>
        </p:nvSpPr>
        <p:spPr>
          <a:xfrm rot="1249977">
            <a:off x="1095076" y="3793953"/>
            <a:ext cx="576000" cy="576000"/>
          </a:xfrm>
          <a:prstGeom prst="star12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  <a:effectLst>
            <a:glow rad="1397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solidFill>
                <a:schemeClr val="accent2"/>
              </a:solidFill>
            </a:endParaRPr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274BA46-3097-476C-5019-61960FDA91FA}"/>
              </a:ext>
            </a:extLst>
          </p:cNvPr>
          <p:cNvGrpSpPr/>
          <p:nvPr/>
        </p:nvGrpSpPr>
        <p:grpSpPr>
          <a:xfrm rot="792904">
            <a:off x="7434254" y="2712637"/>
            <a:ext cx="1152000" cy="1152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1CD15C58-F197-6201-1B5E-F806E0104DE1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3D7B3E96-10C9-186B-0E86-1B3B2FECE345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F93E8C45-6C0A-FFD1-EA7A-21E1837E9B7B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D784B660-B09E-B4BB-A3A0-A2F08ECD2BBE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楕円 82">
              <a:extLst>
                <a:ext uri="{FF2B5EF4-FFF2-40B4-BE49-F238E27FC236}">
                  <a16:creationId xmlns:a16="http://schemas.microsoft.com/office/drawing/2014/main" id="{05D4D94D-3A3F-6846-E8DA-FF17F693919F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5" name="星: 12 pt 94">
            <a:extLst>
              <a:ext uri="{FF2B5EF4-FFF2-40B4-BE49-F238E27FC236}">
                <a16:creationId xmlns:a16="http://schemas.microsoft.com/office/drawing/2014/main" id="{859F800F-34AE-783D-AA49-EC4AA08F1588}"/>
              </a:ext>
            </a:extLst>
          </p:cNvPr>
          <p:cNvSpPr/>
          <p:nvPr/>
        </p:nvSpPr>
        <p:spPr>
          <a:xfrm rot="1249977">
            <a:off x="7790919" y="3037296"/>
            <a:ext cx="901743" cy="995340"/>
          </a:xfrm>
          <a:prstGeom prst="star12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  <a:effectLst>
            <a:glow rad="190500">
              <a:srgbClr val="FFC000">
                <a:alpha val="62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37891 0.00278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45" y="13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4.44444E-6 L -0.88997 -0.00069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0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0.00069 L -0.18255 0.11065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4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1" dur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8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8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8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8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8268 0.30371 " pathEditMode="relative" rAng="0" ptsTypes="AA">
                                      <p:cBhvr>
                                        <p:cTn id="119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8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"/>
                            </p:stCondLst>
                            <p:childTnLst>
                              <p:par>
                                <p:cTn id="1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14414 -0.23634 " pathEditMode="relative" rAng="0" ptsTypes="AA">
                                      <p:cBhvr>
                                        <p:cTn id="122" dur="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-0.43437 -0.71042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19" y="-3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194" grpId="0" animBg="1"/>
      <p:bldP spid="194" grpId="1" animBg="1"/>
      <p:bldP spid="37" grpId="0" animBg="1"/>
      <p:bldP spid="37" grpId="1" animBg="1"/>
      <p:bldP spid="50" grpId="0"/>
      <p:bldP spid="52" grpId="0"/>
      <p:bldP spid="53" grpId="0"/>
      <p:bldP spid="98" grpId="0"/>
      <p:bldP spid="190" grpId="0"/>
      <p:bldP spid="190" grpId="1"/>
      <p:bldP spid="191" grpId="0"/>
      <p:bldP spid="191" grpId="1"/>
      <p:bldP spid="181" grpId="0" animBg="1"/>
      <p:bldP spid="9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702969E-50A6-58BE-A06C-A4289B70F8BB}"/>
              </a:ext>
            </a:extLst>
          </p:cNvPr>
          <p:cNvGrpSpPr/>
          <p:nvPr/>
        </p:nvGrpSpPr>
        <p:grpSpPr>
          <a:xfrm>
            <a:off x="6475834" y="1096652"/>
            <a:ext cx="5568707" cy="3343663"/>
            <a:chOff x="6475834" y="1096652"/>
            <a:chExt cx="5568707" cy="3343663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6EF63F9D-A1A9-02A2-B750-6D4471C451B2}"/>
                </a:ext>
              </a:extLst>
            </p:cNvPr>
            <p:cNvGrpSpPr/>
            <p:nvPr/>
          </p:nvGrpSpPr>
          <p:grpSpPr>
            <a:xfrm>
              <a:off x="6475834" y="1096652"/>
              <a:ext cx="5568707" cy="3343663"/>
              <a:chOff x="6475834" y="1096652"/>
              <a:chExt cx="5568707" cy="3343663"/>
            </a:xfrm>
          </p:grpSpPr>
          <p:pic>
            <p:nvPicPr>
              <p:cNvPr id="5" name="図 4" descr="アイコン&#10;&#10;自動的に生成された説明">
                <a:extLst>
                  <a:ext uri="{FF2B5EF4-FFF2-40B4-BE49-F238E27FC236}">
                    <a16:creationId xmlns:a16="http://schemas.microsoft.com/office/drawing/2014/main" id="{95462B95-76A7-2859-B8C8-D1ECAE62A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5834" y="1096652"/>
                <a:ext cx="5568707" cy="3343663"/>
              </a:xfrm>
              <a:prstGeom prst="rect">
                <a:avLst/>
              </a:prstGeom>
            </p:spPr>
          </p:pic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EF619877-F9E9-9E6A-D017-7E52CA99C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339" y="2193997"/>
                <a:ext cx="0" cy="1088379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BD39DC40-5250-AB11-ECBD-92FCE51C0DF6}"/>
                  </a:ext>
                </a:extLst>
              </p:cNvPr>
              <p:cNvGrpSpPr/>
              <p:nvPr/>
            </p:nvGrpSpPr>
            <p:grpSpPr>
              <a:xfrm rot="17551779">
                <a:off x="7521260" y="2349590"/>
                <a:ext cx="642256" cy="647685"/>
                <a:chOff x="8792682" y="3060698"/>
                <a:chExt cx="740157" cy="700281"/>
              </a:xfrm>
              <a:effectLst/>
            </p:grpSpPr>
            <p:sp>
              <p:nvSpPr>
                <p:cNvPr id="42" name="アーチ 41">
                  <a:extLst>
                    <a:ext uri="{FF2B5EF4-FFF2-40B4-BE49-F238E27FC236}">
                      <a16:creationId xmlns:a16="http://schemas.microsoft.com/office/drawing/2014/main" id="{4720734B-FDC8-7910-9C8A-CBA8DDD58E1C}"/>
                    </a:ext>
                  </a:extLst>
                </p:cNvPr>
                <p:cNvSpPr/>
                <p:nvPr/>
              </p:nvSpPr>
              <p:spPr>
                <a:xfrm rot="883644">
                  <a:off x="8792682" y="3145764"/>
                  <a:ext cx="740157" cy="615215"/>
                </a:xfrm>
                <a:prstGeom prst="blockArc">
                  <a:avLst>
                    <a:gd name="adj1" fmla="val 14146155"/>
                    <a:gd name="adj2" fmla="val 19873659"/>
                    <a:gd name="adj3" fmla="val 9679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直線コネクタ 43">
                  <a:extLst>
                    <a:ext uri="{FF2B5EF4-FFF2-40B4-BE49-F238E27FC236}">
                      <a16:creationId xmlns:a16="http://schemas.microsoft.com/office/drawing/2014/main" id="{FEA901C7-0BCF-8F1D-903D-828F20D47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5670" flipV="1">
                  <a:off x="9169777" y="3060698"/>
                  <a:ext cx="35562" cy="21740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A980880A-FE2E-20FE-B6AD-B35274B4C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5670" flipV="1">
                  <a:off x="9282280" y="3110228"/>
                  <a:ext cx="102735" cy="1915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コネクタ 45">
                  <a:extLst>
                    <a:ext uri="{FF2B5EF4-FFF2-40B4-BE49-F238E27FC236}">
                      <a16:creationId xmlns:a16="http://schemas.microsoft.com/office/drawing/2014/main" id="{1C22BA06-A1C2-4969-2C7F-CA989EDE5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5670" flipV="1">
                  <a:off x="9358479" y="3227413"/>
                  <a:ext cx="157423" cy="129827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9F2FC5EC-6FBE-D1EC-03CF-780D8E293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3020" y="2581507"/>
                <a:ext cx="11011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8CF2088F-B0BE-BEBE-E56D-D46285B253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2859" y="2623417"/>
                <a:ext cx="973481" cy="19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AAFB9A7F-3458-B297-F3D5-8FC51AF3E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8030" y="2670407"/>
                <a:ext cx="9914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B2298E0A-6858-DF18-89BF-7A89F2CE7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962" y="2719446"/>
                <a:ext cx="10021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AF955192-F9EB-A102-67B0-8EAC7E9F8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99" y="2771768"/>
                <a:ext cx="9571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EC906422-5E78-B013-E6E7-9A4C0C655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962" y="2825108"/>
                <a:ext cx="10643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BF0756F0-B5E0-4042-493C-91B0B6EFB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0198" y="2870828"/>
                <a:ext cx="94394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A153B9-CC4A-14A3-670B-BD23CDC698D3}"/>
                </a:ext>
              </a:extLst>
            </p:cNvPr>
            <p:cNvSpPr/>
            <p:nvPr/>
          </p:nvSpPr>
          <p:spPr>
            <a:xfrm>
              <a:off x="7221151" y="2623417"/>
              <a:ext cx="325233" cy="247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9557C23-1555-A941-1789-43E892893255}"/>
              </a:ext>
            </a:extLst>
          </p:cNvPr>
          <p:cNvSpPr txBox="1"/>
          <p:nvPr/>
        </p:nvSpPr>
        <p:spPr>
          <a:xfrm rot="155058">
            <a:off x="3540653" y="4367115"/>
            <a:ext cx="5806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ステージにぶつかると</a:t>
            </a:r>
            <a:endParaRPr kumimoji="1" lang="en-US" altLang="ja-JP" sz="2800" dirty="0">
              <a:effectLst>
                <a:glow rad="4064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effectLst>
                  <a:glow rad="406400">
                    <a:schemeClr val="bg1">
                      <a:alpha val="96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弾き飛ばされる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458B2A-EA7A-5CE3-FD7A-08225241AD14}"/>
              </a:ext>
            </a:extLst>
          </p:cNvPr>
          <p:cNvSpPr txBox="1"/>
          <p:nvPr/>
        </p:nvSpPr>
        <p:spPr>
          <a:xfrm>
            <a:off x="1033800" y="5945467"/>
            <a:ext cx="10352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ステージの変化</a:t>
            </a:r>
            <a:r>
              <a:rPr kumimoji="1" lang="ja-JP" altLang="en-US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も使いこなし、敵を吹き飛ばせ</a:t>
            </a:r>
            <a:r>
              <a:rPr kumimoji="1" lang="en-US" altLang="ja-JP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3600" dirty="0">
              <a:effectLst>
                <a:glow rad="355600">
                  <a:schemeClr val="bg1">
                    <a:alpha val="95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DEF8031-BF77-7F10-594C-27C5F26A3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3" y="184438"/>
            <a:ext cx="5303531" cy="3343663"/>
          </a:xfrm>
          <a:prstGeom prst="rect">
            <a:avLst/>
          </a:prstGeom>
          <a:effectLst>
            <a:glow rad="304800">
              <a:schemeClr val="bg1">
                <a:alpha val="93000"/>
              </a:schemeClr>
            </a:glow>
          </a:effectLst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5BF575-24EB-473F-B288-789E1D6BF82D}"/>
              </a:ext>
            </a:extLst>
          </p:cNvPr>
          <p:cNvCxnSpPr/>
          <p:nvPr/>
        </p:nvCxnSpPr>
        <p:spPr>
          <a:xfrm>
            <a:off x="889020" y="1805940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1BA139C-D94D-B1B3-CBDE-8010A778852E}"/>
              </a:ext>
            </a:extLst>
          </p:cNvPr>
          <p:cNvCxnSpPr/>
          <p:nvPr/>
        </p:nvCxnSpPr>
        <p:spPr>
          <a:xfrm>
            <a:off x="929025" y="1851595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8DDBF72-112F-445B-3FB9-13B09AB6F362}"/>
              </a:ext>
            </a:extLst>
          </p:cNvPr>
          <p:cNvCxnSpPr>
            <a:cxnSpLocks/>
          </p:cNvCxnSpPr>
          <p:nvPr/>
        </p:nvCxnSpPr>
        <p:spPr>
          <a:xfrm>
            <a:off x="866160" y="1897380"/>
            <a:ext cx="14954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0B01A87-0770-8CFF-4E6B-D240F22A5BA1}"/>
              </a:ext>
            </a:extLst>
          </p:cNvPr>
          <p:cNvSpPr txBox="1"/>
          <p:nvPr/>
        </p:nvSpPr>
        <p:spPr>
          <a:xfrm rot="21350450">
            <a:off x="272049" y="335286"/>
            <a:ext cx="4957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ステージに向かって</a:t>
            </a:r>
            <a:endParaRPr lang="en-US" altLang="ja-JP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弾を撃つ</a:t>
            </a:r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lang="en-US" altLang="ja-JP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16829B-1BE3-E485-A8FA-F381C037A082}"/>
              </a:ext>
            </a:extLst>
          </p:cNvPr>
          <p:cNvSpPr txBox="1"/>
          <p:nvPr/>
        </p:nvSpPr>
        <p:spPr>
          <a:xfrm rot="20857573">
            <a:off x="7437379" y="3219372"/>
            <a:ext cx="386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ブラックホールに吸い込まれる～</a:t>
            </a:r>
            <a:r>
              <a:rPr kumimoji="1" lang="en-US" altLang="ja-JP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AB7E7B74-7C5E-DB68-196B-84541BE1FE93}"/>
              </a:ext>
            </a:extLst>
          </p:cNvPr>
          <p:cNvSpPr txBox="1"/>
          <p:nvPr/>
        </p:nvSpPr>
        <p:spPr>
          <a:xfrm rot="21350450">
            <a:off x="7653640" y="1545606"/>
            <a:ext cx="4230283" cy="646331"/>
          </a:xfrm>
          <a:prstGeom prst="rect">
            <a:avLst/>
          </a:prstGeom>
          <a:noFill/>
          <a:effectLst>
            <a:glow rad="254000">
              <a:schemeClr val="bg1">
                <a:alpha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反対側が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盛り上がる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5" name="矢印: 上 124">
            <a:extLst>
              <a:ext uri="{FF2B5EF4-FFF2-40B4-BE49-F238E27FC236}">
                <a16:creationId xmlns:a16="http://schemas.microsoft.com/office/drawing/2014/main" id="{9D6C620D-0772-C71A-8F35-8EA50354C5CA}"/>
              </a:ext>
            </a:extLst>
          </p:cNvPr>
          <p:cNvSpPr/>
          <p:nvPr/>
        </p:nvSpPr>
        <p:spPr>
          <a:xfrm rot="6673392">
            <a:off x="5801557" y="764782"/>
            <a:ext cx="718448" cy="1996035"/>
          </a:xfrm>
          <a:prstGeom prst="upArrow">
            <a:avLst>
              <a:gd name="adj1" fmla="val 50000"/>
              <a:gd name="adj2" fmla="val 69441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glow rad="342900">
              <a:schemeClr val="tx2">
                <a:lumMod val="10000"/>
                <a:lumOff val="90000"/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823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2" grpId="0"/>
      <p:bldP spid="2" grpId="1"/>
      <p:bldP spid="119" grpId="0"/>
      <p:bldP spid="14" grpId="0"/>
      <p:bldP spid="153" grpId="0"/>
      <p:bldP spid="1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図 162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69A300D7-4E1B-5567-69BD-0F59542A8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83" y="573331"/>
            <a:ext cx="2733267" cy="2049951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pic>
        <p:nvPicPr>
          <p:cNvPr id="166" name="図 165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77110739-B77A-15EA-42B9-C30A5E03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43" y="677931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44052689-4B19-CB36-0AF2-675F38D94264}"/>
              </a:ext>
            </a:extLst>
          </p:cNvPr>
          <p:cNvSpPr txBox="1"/>
          <p:nvPr/>
        </p:nvSpPr>
        <p:spPr>
          <a:xfrm>
            <a:off x="174843" y="3606662"/>
            <a:ext cx="3406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ブラックホール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EE530AEC-CFF4-90B2-EECD-A75220E8FE15}"/>
              </a:ext>
            </a:extLst>
          </p:cNvPr>
          <p:cNvSpPr txBox="1"/>
          <p:nvPr/>
        </p:nvSpPr>
        <p:spPr>
          <a:xfrm rot="21299223">
            <a:off x="3094281" y="118018"/>
            <a:ext cx="6826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敵をステージギミックに</a:t>
            </a:r>
            <a:endParaRPr kumimoji="1" lang="en-US" altLang="ja-JP" sz="3200" dirty="0"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　　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押し込め</a:t>
            </a:r>
            <a:r>
              <a:rPr kumimoji="1" lang="en-US" altLang="ja-JP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solidFill>
                <a:srgbClr val="FF0000"/>
              </a:solidFill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51801576-69BA-7A11-7327-F9C0A5136B77}"/>
              </a:ext>
            </a:extLst>
          </p:cNvPr>
          <p:cNvSpPr txBox="1"/>
          <p:nvPr/>
        </p:nvSpPr>
        <p:spPr>
          <a:xfrm>
            <a:off x="4804621" y="3661242"/>
            <a:ext cx="258275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隕石エリア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8133110E-1E71-2E76-51B9-BCF90C32C552}"/>
              </a:ext>
            </a:extLst>
          </p:cNvPr>
          <p:cNvSpPr txBox="1"/>
          <p:nvPr/>
        </p:nvSpPr>
        <p:spPr>
          <a:xfrm>
            <a:off x="8676205" y="3584095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プロミネンス</a:t>
            </a:r>
          </a:p>
        </p:txBody>
      </p:sp>
      <p:pic>
        <p:nvPicPr>
          <p:cNvPr id="4" name="図 3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ADFC915F-84AD-61D4-1688-CD24FA95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72" y="1601250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97EFF9-F7B5-D5AF-A575-80AB1FE113FF}"/>
              </a:ext>
            </a:extLst>
          </p:cNvPr>
          <p:cNvSpPr txBox="1"/>
          <p:nvPr/>
        </p:nvSpPr>
        <p:spPr>
          <a:xfrm>
            <a:off x="174843" y="4555309"/>
            <a:ext cx="8836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敵を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全滅</a:t>
            </a:r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すれば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ステージクリア</a:t>
            </a:r>
            <a:r>
              <a:rPr lang="en-US" altLang="ja-JP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en-US" altLang="ja-JP" sz="4400" dirty="0">
              <a:solidFill>
                <a:srgbClr val="FF0000"/>
              </a:solidFill>
              <a:effectLst>
                <a:glow rad="381000">
                  <a:srgbClr val="FFFF00">
                    <a:alpha val="87000"/>
                  </a:srgb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8" name="図 7" descr="雪の上にあるケーキ&#10;&#10;低い精度で自動的に生成された説明">
            <a:extLst>
              <a:ext uri="{FF2B5EF4-FFF2-40B4-BE49-F238E27FC236}">
                <a16:creationId xmlns:a16="http://schemas.microsoft.com/office/drawing/2014/main" id="{6AB48881-0294-EDE9-221A-10B6988E9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1" y="1058796"/>
            <a:ext cx="2073845" cy="2073845"/>
          </a:xfrm>
          <a:prstGeom prst="rect">
            <a:avLst/>
          </a:prstGeom>
          <a:effectLst>
            <a:glow rad="457200">
              <a:schemeClr val="accent5">
                <a:satMod val="175000"/>
                <a:alpha val="91000"/>
              </a:schemeClr>
            </a:glo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0C715A64-AAAF-BF70-CB3E-4E501480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58" y="-100334"/>
            <a:ext cx="3706996" cy="3706996"/>
          </a:xfrm>
          <a:prstGeom prst="rect">
            <a:avLst/>
          </a:prstGeom>
          <a:effectLst>
            <a:glow rad="317500">
              <a:srgbClr val="FFC000">
                <a:alpha val="90000"/>
              </a:srgbClr>
            </a:glo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5E0ED6-7C82-C36E-E43A-99D1C2EFB41D}"/>
              </a:ext>
            </a:extLst>
          </p:cNvPr>
          <p:cNvSpPr txBox="1"/>
          <p:nvPr/>
        </p:nvSpPr>
        <p:spPr>
          <a:xfrm>
            <a:off x="2891076" y="5741967"/>
            <a:ext cx="9488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effectLst>
                  <a:glow rad="215900">
                    <a:schemeClr val="bg1">
                      <a:alpha val="93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自機が壊されると</a:t>
            </a:r>
            <a:r>
              <a:rPr kumimoji="1" lang="ja-JP" altLang="en-US" sz="6000" dirty="0">
                <a:solidFill>
                  <a:schemeClr val="accent5"/>
                </a:solidFill>
                <a:effectLst>
                  <a:glow rad="127000">
                    <a:schemeClr val="bg1"/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ゲームオーバー</a:t>
            </a:r>
            <a:r>
              <a:rPr kumimoji="1" lang="en-US" altLang="ja-JP" sz="6000" dirty="0">
                <a:solidFill>
                  <a:schemeClr val="accent5"/>
                </a:solidFill>
                <a:effectLst>
                  <a:glow rad="127000">
                    <a:schemeClr val="bg1"/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en-US" altLang="ja-JP" sz="4400" dirty="0">
              <a:solidFill>
                <a:schemeClr val="accent5"/>
              </a:solidFill>
              <a:effectLst>
                <a:glow rad="127000">
                  <a:schemeClr val="bg1"/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972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1" grpId="0"/>
      <p:bldP spid="5" grpId="0"/>
      <p:bldP spid="11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129</Words>
  <Application>Microsoft Office PowerPoint</Application>
  <PresentationFormat>ワイド画面</PresentationFormat>
  <Paragraphs>28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GN-キルゴUかなO</vt:lpstr>
      <vt:lpstr>HGS創英角ｺﾞｼｯｸUB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11</cp:revision>
  <dcterms:created xsi:type="dcterms:W3CDTF">2024-10-02T23:56:58Z</dcterms:created>
  <dcterms:modified xsi:type="dcterms:W3CDTF">2024-10-04T01:42:56Z</dcterms:modified>
</cp:coreProperties>
</file>